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341" r:id="rId4"/>
    <p:sldId id="342" r:id="rId5"/>
    <p:sldId id="343" r:id="rId6"/>
    <p:sldId id="344" r:id="rId7"/>
    <p:sldId id="345" r:id="rId8"/>
    <p:sldId id="346" r:id="rId9"/>
    <p:sldId id="349" r:id="rId10"/>
    <p:sldId id="348" r:id="rId11"/>
    <p:sldId id="32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LG42 IBS2.4 Communiceren</a:t>
            </a:r>
          </a:p>
          <a:p>
            <a:r>
              <a:rPr lang="nl-NL" sz="4000" dirty="0" smtClean="0"/>
              <a:t>Analyseren – </a:t>
            </a:r>
            <a:r>
              <a:rPr lang="nl-NL" sz="4000" smtClean="0"/>
              <a:t>les </a:t>
            </a:r>
            <a:r>
              <a:rPr lang="nl-NL" sz="4000" smtClean="0"/>
              <a:t>6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Eindig met een conclusie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zijn jullie bevindingen en adviezen?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89462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En nu jullie!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NL" dirty="0" smtClean="0"/>
              <a:t>Aan de gang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Inleiding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Korte </a:t>
            </a:r>
            <a:r>
              <a:rPr lang="nl-NL" dirty="0"/>
              <a:t>omschrijving bedrijf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 smtClean="0"/>
              <a:t>Kennis van de branche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Branche</a:t>
            </a:r>
            <a:endParaRPr lang="nl-NL" dirty="0"/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Branchevereniging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Trends</a:t>
            </a:r>
          </a:p>
          <a:p>
            <a:pPr marL="514350" lvl="0" indent="-514350">
              <a:buFont typeface="+mj-lt"/>
              <a:buAutoNum type="arabicPeriod"/>
            </a:pPr>
            <a:r>
              <a:rPr lang="nl-NL" dirty="0"/>
              <a:t>Omgevingsanalyse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/>
              <a:t>Omgeving bedrijf</a:t>
            </a:r>
          </a:p>
          <a:p>
            <a:pPr marL="914400" lvl="1" indent="-457200">
              <a:buFont typeface="+mj-lt"/>
              <a:buAutoNum type="arabicPeriod"/>
            </a:pPr>
            <a:r>
              <a:rPr lang="nl-NL" dirty="0" smtClean="0"/>
              <a:t>Mogelijkheden/onmogelijkheden</a:t>
            </a:r>
          </a:p>
          <a:p>
            <a:pPr marL="0" lvl="0" indent="0">
              <a:buNone/>
            </a:pPr>
            <a:r>
              <a:rPr lang="nl-NL" dirty="0" smtClean="0"/>
              <a:t>5. Doelgroepenanalyse</a:t>
            </a:r>
            <a:endParaRPr lang="nl-NL" dirty="0"/>
          </a:p>
          <a:p>
            <a:pPr lvl="1"/>
            <a:r>
              <a:rPr lang="nl-NL" dirty="0"/>
              <a:t>Wie zijn de (potentiële) klanten</a:t>
            </a:r>
          </a:p>
          <a:p>
            <a:pPr lvl="1"/>
            <a:r>
              <a:rPr lang="nl-NL" dirty="0"/>
              <a:t>Wat is hun behoefte</a:t>
            </a:r>
          </a:p>
          <a:p>
            <a:pPr lvl="1"/>
            <a:r>
              <a:rPr lang="nl-NL" dirty="0" smtClean="0"/>
              <a:t>Klanttevredenheid</a:t>
            </a:r>
          </a:p>
          <a:p>
            <a:pPr marL="0" lvl="0" indent="0">
              <a:buNone/>
            </a:pPr>
            <a:r>
              <a:rPr lang="nl-NL" dirty="0" smtClean="0"/>
              <a:t>6. Marketingmix</a:t>
            </a:r>
            <a:endParaRPr lang="nl-NL" dirty="0"/>
          </a:p>
          <a:p>
            <a:pPr lvl="1"/>
            <a:r>
              <a:rPr lang="nl-NL" dirty="0"/>
              <a:t>Product/dienst</a:t>
            </a:r>
          </a:p>
          <a:p>
            <a:pPr lvl="1"/>
            <a:r>
              <a:rPr lang="nl-NL" dirty="0"/>
              <a:t>Prijs</a:t>
            </a:r>
          </a:p>
          <a:p>
            <a:pPr lvl="1"/>
            <a:r>
              <a:rPr lang="nl-NL" dirty="0"/>
              <a:t>Plaats</a:t>
            </a:r>
          </a:p>
          <a:p>
            <a:pPr lvl="1"/>
            <a:r>
              <a:rPr lang="nl-NL" dirty="0"/>
              <a:t>Promotie</a:t>
            </a:r>
          </a:p>
          <a:p>
            <a:pPr lvl="1"/>
            <a:r>
              <a:rPr lang="nl-NL" dirty="0"/>
              <a:t>Presentatie</a:t>
            </a:r>
          </a:p>
          <a:p>
            <a:pPr lvl="1"/>
            <a:r>
              <a:rPr lang="nl-NL" dirty="0" smtClean="0"/>
              <a:t>Personeel</a:t>
            </a:r>
          </a:p>
          <a:p>
            <a:pPr marL="0" lvl="0" indent="0">
              <a:buNone/>
            </a:pPr>
            <a:r>
              <a:rPr lang="nl-NL" dirty="0" smtClean="0"/>
              <a:t>7. Concurrentieanalyse</a:t>
            </a:r>
            <a:endParaRPr lang="nl-NL" dirty="0"/>
          </a:p>
          <a:p>
            <a:pPr lvl="1"/>
            <a:r>
              <a:rPr lang="nl-NL" dirty="0"/>
              <a:t>Analyse belangrijkste concurrenten</a:t>
            </a:r>
          </a:p>
          <a:p>
            <a:pPr lvl="1"/>
            <a:r>
              <a:rPr lang="nl-NL" dirty="0" err="1"/>
              <a:t>USP’s</a:t>
            </a:r>
            <a:r>
              <a:rPr lang="nl-NL" dirty="0"/>
              <a:t> </a:t>
            </a:r>
          </a:p>
          <a:p>
            <a:pPr lvl="1"/>
            <a:endParaRPr lang="nl-NL" dirty="0"/>
          </a:p>
          <a:p>
            <a:pPr lvl="1"/>
            <a:endParaRPr lang="nl-NL" dirty="0"/>
          </a:p>
          <a:p>
            <a:pPr marL="514350" indent="-457200">
              <a:buFont typeface="+mj-lt"/>
              <a:buAutoNum type="arabicPeriod"/>
            </a:pPr>
            <a:endParaRPr lang="nl-NL" dirty="0"/>
          </a:p>
          <a:p>
            <a:pPr marL="514350" indent="-514350">
              <a:buFont typeface="+mj-lt"/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465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Zesde</a:t>
            </a:r>
            <a:r>
              <a:rPr lang="nl-NL" dirty="0" smtClean="0"/>
              <a:t> </a:t>
            </a:r>
            <a:r>
              <a:rPr lang="nl-NL" dirty="0" smtClean="0"/>
              <a:t>les analyseren</a:t>
            </a:r>
          </a:p>
          <a:p>
            <a:pPr lvl="1"/>
            <a:r>
              <a:rPr lang="nl-NL" dirty="0" smtClean="0"/>
              <a:t>Afmaken vorige weken.</a:t>
            </a:r>
          </a:p>
          <a:p>
            <a:pPr lvl="2"/>
            <a:r>
              <a:rPr lang="nl-NL" dirty="0" smtClean="0"/>
              <a:t>Korte omschrijving bedrijf</a:t>
            </a:r>
          </a:p>
          <a:p>
            <a:pPr lvl="2"/>
            <a:r>
              <a:rPr lang="nl-NL" dirty="0" smtClean="0"/>
              <a:t>Brancheverkenning</a:t>
            </a:r>
          </a:p>
          <a:p>
            <a:pPr lvl="2"/>
            <a:r>
              <a:rPr lang="nl-NL" dirty="0" smtClean="0"/>
              <a:t>Omgevingsanalyse</a:t>
            </a:r>
          </a:p>
          <a:p>
            <a:pPr lvl="2"/>
            <a:r>
              <a:rPr lang="nl-NL" dirty="0" smtClean="0"/>
              <a:t>Doelgroep/</a:t>
            </a:r>
            <a:r>
              <a:rPr lang="nl-NL" dirty="0" err="1" smtClean="0"/>
              <a:t>behoefte-analyse</a:t>
            </a:r>
            <a:endParaRPr lang="nl-NL" dirty="0" smtClean="0"/>
          </a:p>
          <a:p>
            <a:pPr lvl="2"/>
            <a:r>
              <a:rPr lang="nl-NL" dirty="0" smtClean="0"/>
              <a:t>Marketingmix</a:t>
            </a:r>
          </a:p>
          <a:p>
            <a:pPr lvl="2"/>
            <a:r>
              <a:rPr lang="nl-NL" dirty="0" smtClean="0"/>
              <a:t>Concurrentieanalyse</a:t>
            </a:r>
            <a:endParaRPr lang="nl-NL" dirty="0" smtClean="0"/>
          </a:p>
          <a:p>
            <a:pPr lvl="1"/>
            <a:r>
              <a:rPr lang="nl-NL" dirty="0" smtClean="0"/>
              <a:t>Deze week</a:t>
            </a:r>
          </a:p>
          <a:p>
            <a:pPr lvl="2"/>
            <a:r>
              <a:rPr lang="nl-NL" dirty="0" smtClean="0"/>
              <a:t>SWOT!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7. Concurrentieanalyse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03648" y="1196752"/>
            <a:ext cx="7283152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Stap 1: welke diensten/sectoren (taartdiagram) heeft het bedrijf. Zie H2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Stap 2: per soort dienst de concurrenten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Stap 3: analyse van de grootste concurrenten.</a:t>
            </a:r>
          </a:p>
          <a:p>
            <a:pPr>
              <a:buFontTx/>
              <a:buChar char="-"/>
            </a:pPr>
            <a:r>
              <a:rPr lang="nl-NL" dirty="0" smtClean="0"/>
              <a:t>Omschrijf de bedrijven kort</a:t>
            </a:r>
          </a:p>
          <a:p>
            <a:pPr>
              <a:buFontTx/>
              <a:buChar char="-"/>
            </a:pPr>
            <a:r>
              <a:rPr lang="nl-NL" dirty="0" smtClean="0"/>
              <a:t>Waarom kiezen klanten voor dat bedrijf?</a:t>
            </a:r>
          </a:p>
          <a:p>
            <a:pPr>
              <a:buFontTx/>
              <a:buChar char="-"/>
            </a:pPr>
            <a:r>
              <a:rPr lang="nl-NL" dirty="0" smtClean="0"/>
              <a:t>Waarom kiezen klanten voor jouw bedrijf?</a:t>
            </a:r>
          </a:p>
          <a:p>
            <a:pPr marL="0" indent="0">
              <a:buNone/>
            </a:pPr>
            <a:r>
              <a:rPr lang="nl-NL" dirty="0" smtClean="0"/>
              <a:t>Stap 4:</a:t>
            </a:r>
          </a:p>
          <a:p>
            <a:pPr marL="0" indent="0">
              <a:buNone/>
            </a:pPr>
            <a:r>
              <a:rPr lang="nl-NL" dirty="0" smtClean="0"/>
              <a:t>- Overzicht van de </a:t>
            </a:r>
            <a:r>
              <a:rPr lang="nl-NL" dirty="0" err="1" smtClean="0"/>
              <a:t>USP’s</a:t>
            </a:r>
            <a:r>
              <a:rPr lang="nl-NL" dirty="0" smtClean="0"/>
              <a:t> van jouw bedrijf.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4543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Concurrentieanalyse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Voorbeeld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04864"/>
            <a:ext cx="7705725" cy="420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91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8. De SWOT-Analyse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Gebruik alle kennis van de afgelopen vijf hoofdstukken om dit hoofdstuk in te richten.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Kennis van de (ontwikkelingen in de) sector</a:t>
            </a:r>
          </a:p>
          <a:p>
            <a:pPr>
              <a:buFontTx/>
              <a:buChar char="-"/>
            </a:pPr>
            <a:r>
              <a:rPr lang="nl-NL" dirty="0" smtClean="0"/>
              <a:t>Marketingmix</a:t>
            </a:r>
          </a:p>
          <a:p>
            <a:pPr>
              <a:buFontTx/>
              <a:buChar char="-"/>
            </a:pPr>
            <a:r>
              <a:rPr lang="nl-NL" dirty="0" smtClean="0"/>
              <a:t>Omgevingsanalyse</a:t>
            </a:r>
          </a:p>
          <a:p>
            <a:pPr>
              <a:buFontTx/>
              <a:buChar char="-"/>
            </a:pPr>
            <a:r>
              <a:rPr lang="nl-NL" dirty="0" err="1" smtClean="0"/>
              <a:t>Doelgroepanalyse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Concurrentieanalyse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7435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De SWOT-analyse is een samenvatting voor het bedrijf waar de belangrijkste kenmerken van het bedrijf samensmelten tot adviezen om het bedrijf nog concurrerender te maken.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een SWOT analyse staat niets nieuws!!!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990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SWOT 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Interne Analyse:</a:t>
            </a:r>
          </a:p>
          <a:p>
            <a:r>
              <a:rPr lang="nl-NL" dirty="0" err="1" smtClean="0"/>
              <a:t>Strengths</a:t>
            </a:r>
            <a:r>
              <a:rPr lang="nl-NL" dirty="0" smtClean="0"/>
              <a:t> (Sterktes)</a:t>
            </a:r>
          </a:p>
          <a:p>
            <a:r>
              <a:rPr lang="nl-NL" dirty="0" err="1" smtClean="0"/>
              <a:t>Weaknesses</a:t>
            </a:r>
            <a:r>
              <a:rPr lang="nl-NL" dirty="0" smtClean="0"/>
              <a:t> (Zwaktes)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Externe Analyse:</a:t>
            </a:r>
          </a:p>
          <a:p>
            <a:r>
              <a:rPr lang="nl-NL" dirty="0" err="1" smtClean="0"/>
              <a:t>Opportunities</a:t>
            </a:r>
            <a:r>
              <a:rPr lang="nl-NL" dirty="0" smtClean="0"/>
              <a:t> (Kansen)</a:t>
            </a:r>
          </a:p>
          <a:p>
            <a:r>
              <a:rPr lang="nl-NL" dirty="0" err="1" smtClean="0"/>
              <a:t>Threats</a:t>
            </a:r>
            <a:r>
              <a:rPr lang="nl-NL" dirty="0" smtClean="0"/>
              <a:t> (Bedreigingen)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4981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SWOT voorbeeld: 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92" y="1484784"/>
            <a:ext cx="8675922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47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SWOT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Tabel</a:t>
            </a:r>
          </a:p>
          <a:p>
            <a:r>
              <a:rPr lang="nl-NL" dirty="0" smtClean="0"/>
              <a:t>Uitleg losse punten in de tabel</a:t>
            </a:r>
          </a:p>
          <a:p>
            <a:r>
              <a:rPr lang="nl-NL" dirty="0" smtClean="0"/>
              <a:t>Adviezen naar aanleiding van de SWOT.</a:t>
            </a:r>
          </a:p>
        </p:txBody>
      </p:sp>
    </p:spTree>
    <p:extLst>
      <p:ext uri="{BB962C8B-B14F-4D97-AF65-F5344CB8AC3E}">
        <p14:creationId xmlns:p14="http://schemas.microsoft.com/office/powerpoint/2010/main" val="42832694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1849</TotalTime>
  <Words>274</Words>
  <Application>Microsoft Office PowerPoint</Application>
  <PresentationFormat>Diavoorstelling 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4" baseType="lpstr">
      <vt:lpstr>Arial</vt:lpstr>
      <vt:lpstr>Calibri</vt:lpstr>
      <vt:lpstr>Kantoorthema</vt:lpstr>
      <vt:lpstr>PowerPoint-presentatie</vt:lpstr>
      <vt:lpstr>Wat gaan we vandaag doen?</vt:lpstr>
      <vt:lpstr>7. Concurrentieanalyse</vt:lpstr>
      <vt:lpstr>Concurrentieanalyse </vt:lpstr>
      <vt:lpstr>8. De SWOT-Analyse</vt:lpstr>
      <vt:lpstr>SWOT</vt:lpstr>
      <vt:lpstr> SWOT analyse</vt:lpstr>
      <vt:lpstr>SWOT voorbeeld:  </vt:lpstr>
      <vt:lpstr>De SWOT</vt:lpstr>
      <vt:lpstr>Conclusie</vt:lpstr>
      <vt:lpstr>En nu jullie!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63</cp:revision>
  <dcterms:created xsi:type="dcterms:W3CDTF">2013-11-15T15:05:42Z</dcterms:created>
  <dcterms:modified xsi:type="dcterms:W3CDTF">2018-06-21T09:29:52Z</dcterms:modified>
</cp:coreProperties>
</file>